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67"/>
  </p:notesMasterIdLst>
  <p:sldIdLst>
    <p:sldId id="266" r:id="rId2"/>
    <p:sldId id="271" r:id="rId3"/>
    <p:sldId id="282" r:id="rId4"/>
    <p:sldId id="285" r:id="rId5"/>
    <p:sldId id="283" r:id="rId6"/>
    <p:sldId id="314" r:id="rId7"/>
    <p:sldId id="304" r:id="rId8"/>
    <p:sldId id="312" r:id="rId9"/>
    <p:sldId id="316" r:id="rId10"/>
    <p:sldId id="315" r:id="rId11"/>
    <p:sldId id="345" r:id="rId12"/>
    <p:sldId id="319" r:id="rId13"/>
    <p:sldId id="322" r:id="rId14"/>
    <p:sldId id="318" r:id="rId15"/>
    <p:sldId id="284" r:id="rId16"/>
    <p:sldId id="286" r:id="rId17"/>
    <p:sldId id="305" r:id="rId18"/>
    <p:sldId id="287" r:id="rId19"/>
    <p:sldId id="288" r:id="rId20"/>
    <p:sldId id="306" r:id="rId21"/>
    <p:sldId id="289" r:id="rId22"/>
    <p:sldId id="291" r:id="rId23"/>
    <p:sldId id="307" r:id="rId24"/>
    <p:sldId id="290" r:id="rId25"/>
    <p:sldId id="308" r:id="rId26"/>
    <p:sldId id="292" r:id="rId27"/>
    <p:sldId id="293" r:id="rId28"/>
    <p:sldId id="294" r:id="rId29"/>
    <p:sldId id="309" r:id="rId30"/>
    <p:sldId id="300" r:id="rId31"/>
    <p:sldId id="295" r:id="rId32"/>
    <p:sldId id="340" r:id="rId33"/>
    <p:sldId id="341" r:id="rId34"/>
    <p:sldId id="342" r:id="rId35"/>
    <p:sldId id="339" r:id="rId36"/>
    <p:sldId id="298" r:id="rId37"/>
    <p:sldId id="296" r:id="rId38"/>
    <p:sldId id="297" r:id="rId39"/>
    <p:sldId id="299" r:id="rId40"/>
    <p:sldId id="303" r:id="rId41"/>
    <p:sldId id="301" r:id="rId42"/>
    <p:sldId id="302" r:id="rId43"/>
    <p:sldId id="310" r:id="rId44"/>
    <p:sldId id="311" r:id="rId45"/>
    <p:sldId id="317" r:id="rId46"/>
    <p:sldId id="320" r:id="rId47"/>
    <p:sldId id="323" r:id="rId48"/>
    <p:sldId id="343" r:id="rId49"/>
    <p:sldId id="324" r:id="rId50"/>
    <p:sldId id="325" r:id="rId51"/>
    <p:sldId id="326" r:id="rId52"/>
    <p:sldId id="327" r:id="rId53"/>
    <p:sldId id="328" r:id="rId54"/>
    <p:sldId id="329" r:id="rId55"/>
    <p:sldId id="333" r:id="rId56"/>
    <p:sldId id="330" r:id="rId57"/>
    <p:sldId id="331" r:id="rId58"/>
    <p:sldId id="332" r:id="rId59"/>
    <p:sldId id="334" r:id="rId60"/>
    <p:sldId id="335" r:id="rId61"/>
    <p:sldId id="336" r:id="rId62"/>
    <p:sldId id="337" r:id="rId63"/>
    <p:sldId id="338" r:id="rId64"/>
    <p:sldId id="344" r:id="rId65"/>
    <p:sldId id="281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8"/>
    <p:restoredTop sz="93301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15/10/2019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pdebc/only_god_and_i_knew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quotes/835238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halilstemmler.com/articles/software-professionalism/developer-principles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Z5J4eocHj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io.com.br/guia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j.com.br/t/validar-cpf/563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quote.org/wiki/Edsger_Dijkstra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Jcntgu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clebobmartin/status/113513042667310694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jzy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wKv7qi" TargetMode="External"/><Relationship Id="rId2" Type="http://schemas.openxmlformats.org/officeDocument/2006/relationships/hyperlink" Target="http://bit.ly/2IsdeSy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quote.org/wiki/Martin_Fowl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1864976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Test-</a:t>
            </a:r>
            <a:r>
              <a:rPr lang="pt-BR" b="1" i="1" dirty="0" err="1"/>
              <a:t>Driven</a:t>
            </a:r>
            <a:r>
              <a:rPr lang="pt-BR" b="1" i="1" dirty="0"/>
              <a:t> Development</a:t>
            </a:r>
            <a:r>
              <a:rPr lang="pt-BR" b="1" i="1" dirty="0">
                <a:sym typeface="Wingdings" pitchFamily="2" charset="2"/>
              </a:rPr>
              <a:t> (TDD): </a:t>
            </a:r>
            <a:r>
              <a:rPr lang="pt-BR" b="1" dirty="0">
                <a:sym typeface="Wingdings" pitchFamily="2" charset="2"/>
              </a:rPr>
              <a:t>Desenvolvimento Guiado por Testes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9" y="2879725"/>
            <a:ext cx="10490200" cy="1595293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Prof. Me. Manoel Campos - </a:t>
            </a:r>
            <a:r>
              <a:rPr lang="pt-BR" b="1" dirty="0">
                <a:hlinkClick r:id="rId2"/>
              </a:rPr>
              <a:t>https://about.me/manoelcampos</a:t>
            </a:r>
            <a:r>
              <a:rPr lang="pt-BR" b="1" dirty="0"/>
              <a:t> </a:t>
            </a:r>
          </a:p>
          <a:p>
            <a:pPr algn="l"/>
            <a:r>
              <a:rPr lang="pt-BR" b="1" dirty="0"/>
              <a:t>Prof. Me. Mauro Henrique</a:t>
            </a:r>
          </a:p>
          <a:p>
            <a:pPr algn="l"/>
            <a:r>
              <a:rPr lang="pt-BR" b="1" dirty="0"/>
              <a:t>Instituto Federal de Educação do Tocantins 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" r="3613"/>
          <a:stretch/>
        </p:blipFill>
        <p:spPr>
          <a:xfrm>
            <a:off x="609599" y="2459616"/>
            <a:ext cx="10820401" cy="1938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11121800" y="3290500"/>
            <a:ext cx="173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Imagem: </a:t>
            </a:r>
            <a:r>
              <a:rPr lang="pt-B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reddit.com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9334B9-8611-484A-887F-9E84FE2E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5" y="395105"/>
            <a:ext cx="11159836" cy="15306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>
                <a:solidFill>
                  <a:schemeClr val="bg1"/>
                </a:solidFill>
              </a:rPr>
              <a:t>Pra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não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precisar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documentar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código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assim</a:t>
            </a:r>
            <a:r>
              <a:rPr lang="en-US" sz="4000" b="1" dirty="0">
                <a:solidFill>
                  <a:schemeClr val="bg1"/>
                </a:solidFill>
              </a:rPr>
              <a:t>…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O tempo que </a:t>
            </a:r>
            <a:r>
              <a:rPr lang="en-US" b="1" i="1" dirty="0" err="1"/>
              <a:t>passamos</a:t>
            </a:r>
            <a:r>
              <a:rPr lang="en-US" b="1" i="1" dirty="0"/>
              <a:t> </a:t>
            </a:r>
            <a:r>
              <a:rPr lang="en-US" b="1" i="1" dirty="0" err="1"/>
              <a:t>lendo</a:t>
            </a:r>
            <a:r>
              <a:rPr lang="en-US" b="1" i="1" dirty="0"/>
              <a:t> Código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muito</a:t>
            </a:r>
            <a:r>
              <a:rPr lang="en-US" b="1" i="1" dirty="0"/>
              <a:t> </a:t>
            </a:r>
            <a:r>
              <a:rPr lang="en-US" b="1" i="1" dirty="0" err="1"/>
              <a:t>maior</a:t>
            </a:r>
            <a:r>
              <a:rPr lang="en-US" b="1" i="1" dirty="0"/>
              <a:t> que o tempo </a:t>
            </a:r>
            <a:r>
              <a:rPr lang="en-US" b="1" i="1" dirty="0" err="1"/>
              <a:t>escrevendo</a:t>
            </a:r>
            <a:r>
              <a:rPr lang="en-US" b="1" i="1" dirty="0"/>
              <a:t> Código. </a:t>
            </a:r>
            <a:r>
              <a:rPr lang="en-US" b="1" i="1" dirty="0" err="1"/>
              <a:t>Tornar</a:t>
            </a:r>
            <a:r>
              <a:rPr lang="en-US" b="1" i="1" dirty="0"/>
              <a:t> o Código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de </a:t>
            </a:r>
            <a:r>
              <a:rPr lang="en-US" b="1" i="1" dirty="0" err="1"/>
              <a:t>ler</a:t>
            </a:r>
            <a:r>
              <a:rPr lang="en-US" b="1" i="1" dirty="0"/>
              <a:t>, </a:t>
            </a:r>
            <a:r>
              <a:rPr lang="en-US" b="1" i="1" dirty="0" err="1"/>
              <a:t>torna</a:t>
            </a:r>
            <a:r>
              <a:rPr lang="en-US" b="1" i="1" dirty="0"/>
              <a:t> </a:t>
            </a:r>
            <a:r>
              <a:rPr lang="en-US" b="1" i="1" dirty="0" err="1"/>
              <a:t>mais</a:t>
            </a:r>
            <a:r>
              <a:rPr lang="en-US" b="1" i="1" dirty="0"/>
              <a:t> </a:t>
            </a:r>
            <a:r>
              <a:rPr lang="en-US" b="1" i="1" dirty="0" err="1"/>
              <a:t>fácil</a:t>
            </a:r>
            <a:r>
              <a:rPr lang="en-US" b="1" i="1" dirty="0"/>
              <a:t> </a:t>
            </a:r>
            <a:r>
              <a:rPr lang="en-US" b="1" i="1" dirty="0" err="1"/>
              <a:t>escrever</a:t>
            </a:r>
            <a:r>
              <a:rPr lang="en-US" b="1" i="1" dirty="0"/>
              <a:t> Código.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Robert Martin </a:t>
            </a:r>
            <a:br>
              <a:rPr lang="pt-BR" sz="3600" dirty="0"/>
            </a:br>
            <a:r>
              <a:rPr lang="en-US" sz="3600" dirty="0"/>
              <a:t>Clean Code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www.goodreads.com/quotes/835238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1208579" y="3429000"/>
            <a:ext cx="1016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2"/>
              </a:rPr>
              <a:t>https://khalilstemmler.com/articles/software-professionalism/developer-principles/</a:t>
            </a:r>
            <a:r>
              <a:rPr lang="pt-B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C27F2-740D-E646-BEA6-B2C8237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0" y="577149"/>
            <a:ext cx="9941100" cy="2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Facilita a aplicação do TDD 👌</a:t>
            </a:r>
          </a:p>
          <a:p>
            <a:r>
              <a:rPr lang="pt-BR" sz="3600" dirty="0"/>
              <a:t>Reduz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1618938"/>
            <a:ext cx="11306278" cy="451757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 teste: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2840806" y="3108789"/>
            <a:ext cx="9351193" cy="3749212"/>
            <a:chOff x="2413809" y="2904230"/>
            <a:chExt cx="9783741" cy="3953775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r="3130" b="8756"/>
            <a:stretch/>
          </p:blipFill>
          <p:spPr>
            <a:xfrm>
              <a:off x="5887534" y="2904230"/>
              <a:ext cx="6310016" cy="39537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491" y="1200195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É isso mesmo. Existe até o termo </a:t>
            </a:r>
            <a:r>
              <a:rPr lang="pt-BR" sz="3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i="1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i="1" dirty="0"/>
              <a:t>, um dos mais renomados e utilizados projetos Java, teve seu código jogado fora e começaram a versão 5 do zero! </a:t>
            </a:r>
            <a:r>
              <a:rPr lang="pt-BR" sz="3200" dirty="0"/>
              <a:t>😲 </a:t>
            </a:r>
            <a:r>
              <a:rPr lang="pt-BR" sz="3200" dirty="0">
                <a:hlinkClick r:id="rId2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i="1" dirty="0"/>
              <a:t>Neste caso, o software teve um sucesso não imaginado e não foi projetado adequadamente.</a:t>
            </a:r>
          </a:p>
          <a:p>
            <a:r>
              <a:rPr lang="pt-BR" sz="3200" i="1" dirty="0"/>
              <a:t>Criar um novo software para atender às necessidades atuais, principalmente de ferramentas que se integram com ele, foi mais viável.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3" y="62411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/>
              <a:t>o que </a:t>
            </a:r>
            <a:r>
              <a:rPr lang="pt-BR" b="1" i="1" err="1"/>
              <a:t>tdd</a:t>
            </a:r>
            <a:r>
              <a:rPr lang="pt-BR" b="1"/>
              <a:t> tem a ver com </a:t>
            </a:r>
            <a:r>
              <a:rPr lang="pt-BR" b="1" i="1"/>
              <a:t>OOP</a:t>
            </a:r>
            <a:r>
              <a:rPr lang="pt-BR" b="1"/>
              <a:t> e etc.?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376710"/>
            <a:ext cx="11632366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(</a:t>
            </a:r>
            <a:r>
              <a:rPr lang="pt-PT" sz="3200" b="1" i="1" dirty="0" err="1"/>
              <a:t>T</a:t>
            </a:r>
            <a:r>
              <a:rPr lang="pt-PT" sz="3200" i="1" dirty="0" err="1"/>
              <a:t>est-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) é Desenvolvimento </a:t>
            </a:r>
            <a:r>
              <a:rPr lang="pt-PT" sz="3200" b="1" dirty="0"/>
              <a:t>Guiado</a:t>
            </a:r>
            <a:r>
              <a:rPr lang="pt-PT" sz="3200" dirty="0"/>
              <a:t> por Testes </a:t>
            </a:r>
          </a:p>
          <a:p>
            <a:r>
              <a:rPr lang="pt-PT" sz="3200" dirty="0"/>
              <a:t>OOP (</a:t>
            </a:r>
            <a:r>
              <a:rPr lang="pt-PT" sz="3200" b="1" i="1" dirty="0" err="1"/>
              <a:t>O</a:t>
            </a:r>
            <a:r>
              <a:rPr lang="pt-PT" sz="3200" i="1" dirty="0" err="1"/>
              <a:t>bject-</a:t>
            </a:r>
            <a:r>
              <a:rPr lang="pt-PT" sz="3200" b="1" i="1" dirty="0" err="1"/>
              <a:t>O</a:t>
            </a:r>
            <a:r>
              <a:rPr lang="pt-PT" sz="3200" i="1" dirty="0" err="1"/>
              <a:t>riented</a:t>
            </a:r>
            <a:r>
              <a:rPr lang="pt-PT" sz="3200" i="1" dirty="0"/>
              <a:t> </a:t>
            </a:r>
            <a:r>
              <a:rPr lang="pt-PT" sz="3200" b="1" i="1" dirty="0" err="1"/>
              <a:t>P</a:t>
            </a:r>
            <a:r>
              <a:rPr lang="pt-PT" sz="3200" i="1" dirty="0" err="1"/>
              <a:t>rogramming</a:t>
            </a:r>
            <a:r>
              <a:rPr lang="pt-PT" sz="3200" dirty="0"/>
              <a:t>) é Programação </a:t>
            </a:r>
            <a:r>
              <a:rPr lang="pt-PT" sz="3200" b="1" dirty="0"/>
              <a:t>Orientada</a:t>
            </a:r>
            <a:r>
              <a:rPr lang="pt-PT" sz="3200" dirty="0"/>
              <a:t> a Objetos</a:t>
            </a:r>
          </a:p>
          <a:p>
            <a:r>
              <a:rPr lang="pt-PT" sz="3200" dirty="0"/>
              <a:t>A resposta é: NADA! 😆</a:t>
            </a:r>
          </a:p>
          <a:p>
            <a:r>
              <a:rPr lang="pt-PT" sz="3200" dirty="0"/>
              <a:t>Como assim 🤔?! </a:t>
            </a:r>
            <a:r>
              <a:rPr lang="pt-PT" sz="3200" b="1" dirty="0"/>
              <a:t>Guiado</a:t>
            </a:r>
            <a:r>
              <a:rPr lang="pt-PT" sz="3200" dirty="0"/>
              <a:t> é sinônimo de </a:t>
            </a:r>
            <a:r>
              <a:rPr lang="pt-PT" sz="3200" b="1" dirty="0"/>
              <a:t>Orientado 🤓 📖</a:t>
            </a:r>
            <a:r>
              <a:rPr lang="pt-PT" sz="3200" dirty="0"/>
              <a:t>! (</a:t>
            </a:r>
            <a:r>
              <a:rPr lang="pt-PT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Introdução ao TDD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programação orientada a objetos, programação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manualmente, digitamos alguns valores e verificamos se o resultado é o esperado.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testado: ele pode deixar de fazer o que era esperado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68356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Ele(a) pode esquecer de verificar novamente as funcionalidades anteriores e o software ser entregue com erros ao cliente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57217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weheartit.com</a:t>
            </a:r>
            <a:r>
              <a:rPr lang="pt-BR" sz="1000" dirty="0"/>
              <a:t>/</a:t>
            </a:r>
            <a:r>
              <a:rPr lang="pt-BR" sz="1000" dirty="0" err="1"/>
              <a:t>entry</a:t>
            </a:r>
            <a:r>
              <a:rPr lang="pt-BR" sz="1000" dirty="0"/>
              <a:t>/314991815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8A2DB-8D2F-0145-8B93-E018E093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68" y="4312753"/>
            <a:ext cx="6077623" cy="253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Esse processo manual é extremamente limitado...</a:t>
            </a:r>
          </a:p>
          <a:p>
            <a:r>
              <a:rPr lang="pt-PT" sz="3200" dirty="0"/>
              <a:t>É falho...</a:t>
            </a:r>
          </a:p>
          <a:p>
            <a:r>
              <a:rPr lang="pt-PT" sz="3200" dirty="0"/>
              <a:t>Tende a ser esquecido ou negligenciado.</a:t>
            </a:r>
          </a:p>
          <a:p>
            <a:r>
              <a:rPr lang="pt-PT" sz="3200" dirty="0"/>
              <a:t>Sim, tende! Mas isso é igual conselho de pai. 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2800" dirty="0"/>
              <a:t>Com o tempo, os desenvolvedores não saberão mais quais testes manuais precisam fazer</a:t>
            </a:r>
          </a:p>
          <a:p>
            <a:r>
              <a:rPr lang="pt-PT" sz="2800" dirty="0"/>
              <a:t>Podem não lembrar quais valores passar e quais resultados esperar</a:t>
            </a:r>
          </a:p>
          <a:p>
            <a:r>
              <a:rPr lang="pt-PT" sz="2800" dirty="0"/>
              <a:t>Novos integrantes na equipe podem ter dificuldades em entender qual o resultado esperado de um determinado código (como um método) apenas analisando o código em si.</a:t>
            </a:r>
          </a:p>
          <a:p>
            <a:endParaRPr lang="pt-PT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200" dirty="0"/>
              <a:t>Você nunca sabe quando resolveu um problema de fato: o problema pode sempre reaparecer quando alterações são feitas 👻</a:t>
            </a:r>
          </a:p>
          <a:p>
            <a:r>
              <a:rPr lang="pt-PT" sz="3200" dirty="0"/>
              <a:t>Isto é chamado de Regressão de Software, que leva ao já falado apodrecimento do código 💩</a:t>
            </a:r>
          </a:p>
          <a:p>
            <a:r>
              <a:rPr lang="pt-PT" sz="3200" dirty="0"/>
              <a:t>Isso põe em cheque a competência e profissionalismo dos desenvolvedores perante o cliente. 🤔</a:t>
            </a:r>
          </a:p>
          <a:p>
            <a:r>
              <a:rPr lang="pt-PT" sz="3200" dirty="0"/>
              <a:t>Se é </a:t>
            </a:r>
            <a:r>
              <a:rPr lang="pt-PT" sz="3200" i="1" dirty="0" err="1"/>
              <a:t>app</a:t>
            </a:r>
            <a:r>
              <a:rPr lang="pt-PT" sz="3200" i="1" dirty="0"/>
              <a:t> mobile</a:t>
            </a:r>
            <a:r>
              <a:rPr lang="pt-PT" sz="3200" dirty="0"/>
              <a:t>, você sabe o que vai rolar nos comentários na loja de aplicativos 🤬😭</a:t>
            </a:r>
          </a:p>
          <a:p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estes nos dão paz de espírito para alterar o código, principalmente pra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🙏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É uma forma de documentar como espera-se que o código funcione 📖.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27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1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o desenvolvimento de algoritmos de forma incremental, em pequenos passos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)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Um algoritmo então é dividido em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onde cada teste verifica se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está sendo implementado como esperado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O TDD te faz pensar na abordagem de 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Dividir pra Conquistar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Ele também te guia no desenvolvimento do algoritmo, resolvendo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isCpfValido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1447025" y="6185433"/>
            <a:ext cx="105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de </a:t>
            </a:r>
            <a:r>
              <a:rPr lang="pt-BR" b="1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http://www.guj.com.br/t/validar-cpf/56329</a:t>
            </a:r>
            <a:r>
              <a:rPr lang="pt-BR" b="1" i="1" dirty="0">
                <a:solidFill>
                  <a:srgbClr val="FF0000"/>
                </a:solidFill>
              </a:rPr>
              <a:t>, </a:t>
            </a:r>
            <a:br>
              <a:rPr lang="pt-BR" b="1" i="1" dirty="0">
                <a:solidFill>
                  <a:srgbClr val="FF0000"/>
                </a:solidFill>
              </a:rPr>
            </a:br>
            <a:r>
              <a:rPr lang="pt-BR" b="1" i="1" dirty="0">
                <a:solidFill>
                  <a:srgbClr val="FF0000"/>
                </a:solidFill>
              </a:rPr>
              <a:t>que originalmente é muito mais horrível que isso</a:t>
            </a:r>
            <a:r>
              <a:rPr lang="pt-BR" i="1" dirty="0"/>
              <a:t> 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Existe um lema usado em geral que diz 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você ainda se acha bom o suficiente pra não precisar de testes?</a:t>
            </a:r>
          </a:p>
          <a:p>
            <a:r>
              <a:rPr lang="pt-PT" sz="3200" dirty="0"/>
              <a:t>Então pode comprar uma camiseta destas...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3642-EC6C-AB4E-BAAE-B6278C1B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1" y="3564162"/>
            <a:ext cx="6720590" cy="30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Mas cuidado...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CC669-0C70-A042-9A4C-273E462C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78" y="1377355"/>
            <a:ext cx="7247432" cy="54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11606938" cy="1855382"/>
          </a:xfrm>
        </p:spPr>
        <p:txBody>
          <a:bodyPr>
            <a:noAutofit/>
          </a:bodyPr>
          <a:lstStyle/>
          <a:p>
            <a:r>
              <a:rPr lang="pt-PT" sz="3200" dirty="0"/>
              <a:t>E mesmo que </a:t>
            </a:r>
            <a:r>
              <a:rPr lang="pt-PT" sz="3200" dirty="0" err="1"/>
              <a:t>vc</a:t>
            </a:r>
            <a:r>
              <a:rPr lang="pt-PT" sz="3200" dirty="0"/>
              <a:t> escreva testes unitários...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D91C9-728A-FF47-91B8-45F20492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28" y="2591315"/>
            <a:ext cx="7255341" cy="40793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3462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/unittest-unit-test-gif-10813141</a:t>
            </a:r>
          </a:p>
        </p:txBody>
      </p:sp>
    </p:spTree>
    <p:extLst>
      <p:ext uri="{BB962C8B-B14F-4D97-AF65-F5344CB8AC3E}">
        <p14:creationId xmlns:p14="http://schemas.microsoft.com/office/powerpoint/2010/main" val="37956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1" y="1708780"/>
            <a:ext cx="3889725" cy="18553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54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6C9D1-BB99-A944-AB13-C51539B12520}"/>
              </a:ext>
            </a:extLst>
          </p:cNvPr>
          <p:cNvSpPr/>
          <p:nvPr/>
        </p:nvSpPr>
        <p:spPr>
          <a:xfrm>
            <a:off x="541167" y="6375684"/>
            <a:ext cx="4142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twitter.com</a:t>
            </a:r>
            <a:r>
              <a:rPr lang="pt-BR" sz="1000" dirty="0"/>
              <a:t>/</a:t>
            </a:r>
            <a:r>
              <a:rPr lang="pt-BR" sz="1000" dirty="0" err="1"/>
              <a:t>thepracticaldev</a:t>
            </a:r>
            <a:r>
              <a:rPr lang="pt-BR" sz="1000" dirty="0"/>
              <a:t>/status/852508104914874369</a:t>
            </a:r>
          </a:p>
        </p:txBody>
      </p:sp>
      <p:pic>
        <p:nvPicPr>
          <p:cNvPr id="6" name="Online Media 9" descr="faucet-no-integration-tests">
            <a:hlinkClick r:id="" action="ppaction://media"/>
            <a:extLst>
              <a:ext uri="{FF2B5EF4-FFF2-40B4-BE49-F238E27FC236}">
                <a16:creationId xmlns:a16="http://schemas.microsoft.com/office/drawing/2014/main" id="{353F2AC7-E6A3-C949-866F-C729122FD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9469" y="389162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Como assim???? 🤔</a:t>
            </a:r>
          </a:p>
          <a:p>
            <a:r>
              <a:rPr lang="pt-PT" sz="3200" dirty="0"/>
              <a:t>É isso mesmo que disse!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TDD é aplicado em um ciclo denominado</a:t>
            </a:r>
            <a:r>
              <a:rPr lang="pt-PT" sz="3200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</a:t>
            </a:r>
            <a:r>
              <a:rPr lang="pt-PT" sz="32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r>
              <a:rPr lang="pt-PT" sz="3200" dirty="0"/>
              <a:t>, que 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8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FF0000"/>
                </a:solidFill>
              </a:rPr>
              <a:t>Etapa 1: </a:t>
            </a:r>
            <a:r>
              <a:rPr lang="pt-PT" cap="none" dirty="0" err="1">
                <a:solidFill>
                  <a:srgbClr val="FF0000"/>
                </a:solidFill>
              </a:rPr>
              <a:t>Red</a:t>
            </a:r>
            <a:endParaRPr lang="pt-BR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Mas porque???? 🤔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Assim, primeiro escrevemos o teste e fazemos ele falhar (</a:t>
            </a:r>
            <a:r>
              <a:rPr lang="pt-PT" sz="3200" i="1" dirty="0" err="1"/>
              <a:t>Red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00B050"/>
                </a:solidFill>
              </a:rPr>
              <a:t>Etapa 2: Green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200" dirty="0"/>
              <a:t>Em seguida escrevemos o mínimo de código para resolver um </a:t>
            </a:r>
            <a:r>
              <a:rPr lang="pt-PT" sz="3200" dirty="0" err="1"/>
              <a:t>sub-problema</a:t>
            </a:r>
            <a:r>
              <a:rPr lang="pt-PT" sz="3200" dirty="0"/>
              <a:t>, uma parte da solução</a:t>
            </a:r>
          </a:p>
          <a:p>
            <a:r>
              <a:rPr lang="pt-PT" sz="3200" dirty="0"/>
              <a:t>Tal código deve ser apenas o suficiente para o teste passar (</a:t>
            </a:r>
            <a:r>
              <a:rPr lang="pt-PT" sz="3200" i="1" dirty="0"/>
              <a:t>Green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como Aplicar </a:t>
            </a:r>
            <a:r>
              <a:rPr lang="pt-BR" b="1" err="1">
                <a:solidFill>
                  <a:schemeClr val="bg1"/>
                </a:solidFill>
              </a:rPr>
              <a:t>tdd</a:t>
            </a:r>
            <a:r>
              <a:rPr lang="pt-BR" b="1">
                <a:solidFill>
                  <a:schemeClr val="bg1"/>
                </a:solidFill>
              </a:rPr>
              <a:t>?</a:t>
            </a:r>
            <a:br>
              <a:rPr lang="pt-BR" b="1">
                <a:solidFill>
                  <a:schemeClr val="bg1"/>
                </a:solidFill>
              </a:rPr>
            </a:br>
            <a:r>
              <a:rPr lang="pt-PT" cap="none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3: </a:t>
            </a:r>
            <a:r>
              <a:rPr lang="pt-PT" i="1" cap="none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i="1" cap="none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2800" dirty="0"/>
              <a:t>Depois que o teste passar, </a:t>
            </a:r>
            <a:r>
              <a:rPr lang="pt-PT" sz="2800" dirty="0" err="1"/>
              <a:t>refatoramos</a:t>
            </a:r>
            <a:r>
              <a:rPr lang="pt-PT" sz="2800" dirty="0"/>
              <a:t> o código (</a:t>
            </a:r>
            <a:r>
              <a:rPr lang="pt-PT" sz="2800" i="1" dirty="0" err="1"/>
              <a:t>Refactor</a:t>
            </a:r>
            <a:r>
              <a:rPr lang="pt-PT" sz="2800" dirty="0"/>
              <a:t>).</a:t>
            </a:r>
          </a:p>
          <a:p>
            <a:r>
              <a:rPr lang="pt-PT" sz="2800" dirty="0" err="1"/>
              <a:t>Refatorar</a:t>
            </a:r>
            <a:r>
              <a:rPr lang="pt-PT" sz="2800" dirty="0"/>
              <a:t> é o processo de alterar o código com o intuito de torná-lo mais claro, mais organizado, reduzir duplicação</a:t>
            </a:r>
          </a:p>
          <a:p>
            <a:r>
              <a:rPr lang="pt-PT" sz="2800" dirty="0"/>
              <a:t>Visa apenas melhorar a qualidade do código, não corrigir bugs ou implementar novas funcionalidades.</a:t>
            </a:r>
          </a:p>
          <a:p>
            <a:r>
              <a:rPr lang="pt-PT" sz="2800" dirty="0"/>
              <a:t>Depois dessas 3 etapas concluídas, você reinicia o ciclo para implementar o próximo </a:t>
            </a:r>
            <a:r>
              <a:rPr lang="pt-PT" sz="2800" dirty="0" err="1"/>
              <a:t>sub-problema</a:t>
            </a:r>
            <a:r>
              <a:rPr lang="pt-PT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Este é um exemplo de figura padrão utilizada para descrever o ciclo do TDD</a:t>
            </a:r>
          </a:p>
          <a:p>
            <a:r>
              <a:rPr lang="pt-PT" sz="2800" dirty="0"/>
              <a:t>No entanto, na prática o ciclo é normalmente um pouco mais longo, como deixado claro em muitos livros de TDD, apesar da simplificação das figuras que usam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isCpfValido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11){</a:t>
            </a:r>
          </a:p>
          <a:p>
            <a:pPr marL="0" indent="0">
              <a:buNone/>
            </a:pPr>
            <a:r>
              <a:rPr lang="en-US" sz="2100" b="1" dirty="0"/>
              <a:t>      return false;</a:t>
            </a:r>
          </a:p>
          <a:p>
            <a:pPr marL="0" indent="0">
              <a:buNone/>
            </a:pPr>
            <a:r>
              <a:rPr lang="en-US" sz="2100" b="1" dirty="0"/>
              <a:t>  }</a:t>
            </a:r>
            <a:br>
              <a:rPr lang="en-US" sz="2100" b="1" dirty="0"/>
            </a:b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d1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9);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d2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10);</a:t>
            </a:r>
          </a:p>
          <a:p>
            <a:pPr marL="0" indent="0">
              <a:buNone/>
            </a:pP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(d1) +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(d2);</a:t>
            </a: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()-2,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361111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8" y="2674255"/>
            <a:ext cx="9129009" cy="15094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mas escrevendo testes vou gastar o dobro de tempo pra desenvolver o sistema... 😒</a:t>
            </a:r>
            <a:endParaRPr lang="pt-BR" i="1" cap="none"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de escrever o código é mais fácil pois você ainda está com a solução fresca na mente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 e toma muito mais tempo!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Por fim, sabendo que há um conjunto de testes, você se sente mais à vontade para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(melhorar, reorganizar) o código.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43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2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C110-32EB-CE45-9900-5EFFC085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3443" y="241178"/>
            <a:ext cx="7759769" cy="67987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Mas tenha em mente que...</a:t>
            </a:r>
          </a:p>
        </p:txBody>
      </p:sp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Ver um teste </a:t>
            </a:r>
            <a:r>
              <a:rPr lang="en-US" b="1" i="1" dirty="0" err="1"/>
              <a:t>falhar</a:t>
            </a:r>
            <a:r>
              <a:rPr lang="en-US" b="1" i="1" dirty="0"/>
              <a:t> </a:t>
            </a:r>
            <a:r>
              <a:rPr lang="en-US" b="1" i="1" dirty="0" err="1"/>
              <a:t>é</a:t>
            </a:r>
            <a:r>
              <a:rPr lang="en-US" b="1" i="1" dirty="0"/>
              <a:t> o teste que </a:t>
            </a:r>
            <a:r>
              <a:rPr lang="en-US" b="1" i="1" dirty="0" err="1"/>
              <a:t>testa</a:t>
            </a:r>
            <a:r>
              <a:rPr lang="en-US" b="1" i="1" dirty="0"/>
              <a:t> se o teste </a:t>
            </a:r>
            <a:r>
              <a:rPr lang="en-US" b="1" i="1" dirty="0" err="1"/>
              <a:t>testa</a:t>
            </a:r>
            <a:r>
              <a:rPr lang="en-US" b="1" i="1" dirty="0"/>
              <a:t> </a:t>
            </a:r>
            <a:r>
              <a:rPr lang="en-US" b="1" i="1" dirty="0" err="1"/>
              <a:t>aquilo</a:t>
            </a:r>
            <a:r>
              <a:rPr lang="en-US" b="1" i="1" dirty="0"/>
              <a:t> que </a:t>
            </a:r>
            <a:r>
              <a:rPr lang="en-US" b="1" i="1" dirty="0" err="1"/>
              <a:t>é</a:t>
            </a:r>
            <a:r>
              <a:rPr lang="en-US" b="1" i="1" dirty="0"/>
              <a:t> </a:t>
            </a:r>
            <a:r>
              <a:rPr lang="en-US" b="1" i="1" dirty="0" err="1"/>
              <a:t>suposto</a:t>
            </a:r>
            <a:r>
              <a:rPr lang="en-US" b="1" i="1" dirty="0"/>
              <a:t> </a:t>
            </a:r>
            <a:r>
              <a:rPr lang="en-US" b="1" i="1" dirty="0" err="1"/>
              <a:t>testar</a:t>
            </a:r>
            <a:r>
              <a:rPr lang="en-US" b="1" i="1" dirty="0"/>
              <a:t>. </a:t>
            </a:r>
            <a:r>
              <a:rPr lang="en-US" b="1" dirty="0"/>
              <a:t>🤔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Dan </a:t>
            </a:r>
            <a:r>
              <a:rPr lang="pt-BR" sz="3600" dirty="0" err="1"/>
              <a:t>Lebrero</a:t>
            </a:r>
            <a:br>
              <a:rPr lang="pt-BR" sz="3600" dirty="0"/>
            </a:br>
            <a:r>
              <a:rPr lang="en-US" sz="3600" dirty="0">
                <a:hlinkClick r:id="rId2"/>
              </a:rPr>
              <a:t>http://bit.ly/2Jcntgu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35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CED33-363D-5C4E-9D03-38B2434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7" y="103909"/>
            <a:ext cx="9919855" cy="42159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816712-6669-904E-B1B1-F14DC1291087}"/>
              </a:ext>
            </a:extLst>
          </p:cNvPr>
          <p:cNvSpPr/>
          <p:nvPr/>
        </p:nvSpPr>
        <p:spPr>
          <a:xfrm>
            <a:off x="2396834" y="4319847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https://twitter.com/unclebobmartin/status/1135130426673106944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6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9CC2F1-8086-8F4E-B424-E8C738FB76CC}"/>
              </a:ext>
            </a:extLst>
          </p:cNvPr>
          <p:cNvSpPr txBox="1">
            <a:spLocks/>
          </p:cNvSpPr>
          <p:nvPr/>
        </p:nvSpPr>
        <p:spPr>
          <a:xfrm>
            <a:off x="1066800" y="3042773"/>
            <a:ext cx="10524572" cy="16954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/>
              <a:t>Iniciar</a:t>
            </a:r>
            <a:r>
              <a:rPr lang="en-US" sz="3600" dirty="0"/>
              <a:t> </a:t>
            </a:r>
            <a:r>
              <a:rPr lang="en-US" sz="3600" dirty="0" err="1"/>
              <a:t>Projeto</a:t>
            </a:r>
            <a:r>
              <a:rPr lang="en-US" sz="3600" dirty="0"/>
              <a:t> </a:t>
            </a:r>
            <a:r>
              <a:rPr lang="en-US" sz="3600" dirty="0" err="1"/>
              <a:t>Máximo</a:t>
            </a:r>
            <a:r>
              <a:rPr lang="en-US" sz="3600" dirty="0"/>
              <a:t> Divisor </a:t>
            </a:r>
            <a:r>
              <a:rPr lang="en-US" sz="3600" dirty="0" err="1"/>
              <a:t>Comum</a:t>
            </a:r>
            <a:r>
              <a:rPr lang="en-US" sz="3600" dirty="0"/>
              <a:t> (MDC)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https://git.io/fjzyN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8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Seguir regras F.I.R.S.T (Livro </a:t>
            </a:r>
            <a:r>
              <a:rPr lang="pt-PT" sz="3200" i="1" dirty="0" err="1"/>
              <a:t>Clean</a:t>
            </a:r>
            <a:r>
              <a:rPr lang="pt-PT" sz="3200" i="1" dirty="0"/>
              <a:t> </a:t>
            </a:r>
            <a:r>
              <a:rPr lang="pt-PT" sz="3200" i="1" dirty="0" err="1"/>
              <a:t>Code</a:t>
            </a:r>
            <a:r>
              <a:rPr lang="pt-PT" sz="3200" dirty="0"/>
              <a:t>)</a:t>
            </a:r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10656314" cy="4172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Fast</a:t>
            </a:r>
            <a:r>
              <a:rPr lang="pt-PT" sz="3200" dirty="0"/>
              <a:t>: </a:t>
            </a:r>
          </a:p>
          <a:p>
            <a:pPr marL="0" indent="0">
              <a:buNone/>
            </a:pPr>
            <a:endParaRPr lang="pt-PT" sz="3200" dirty="0"/>
          </a:p>
          <a:p>
            <a:r>
              <a:rPr lang="pt-PT" sz="3200" dirty="0"/>
              <a:t>devem rodar rapidamente</a:t>
            </a:r>
          </a:p>
          <a:p>
            <a:r>
              <a:rPr lang="pt-PT" sz="3200" dirty="0"/>
              <a:t>caso contrário você vai evitar rodá-los depois de uma alteração ou </a:t>
            </a:r>
            <a:r>
              <a:rPr lang="pt-PT" sz="3200" dirty="0" err="1"/>
              <a:t>refactoring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6685930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4966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medium.com</a:t>
            </a:r>
            <a:r>
              <a:rPr lang="pt-BR" sz="1000" dirty="0"/>
              <a:t>/@</a:t>
            </a:r>
            <a:r>
              <a:rPr lang="pt-BR" sz="1000" dirty="0" err="1"/>
              <a:t>biratkirat</a:t>
            </a:r>
            <a:r>
              <a:rPr lang="pt-BR" sz="10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6" y="1863437"/>
            <a:ext cx="4966424" cy="4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Independent</a:t>
            </a:r>
            <a:r>
              <a:rPr lang="pt-PT" sz="3200" dirty="0"/>
              <a:t>: Não devem depender um do outro.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a ordem de execução não deve importar (apesar de ser possível ordenar no </a:t>
            </a:r>
            <a:r>
              <a:rPr lang="pt-PT" sz="3200" dirty="0" err="1"/>
              <a:t>JUnit</a:t>
            </a:r>
            <a:r>
              <a:rPr lang="pt-PT" sz="3200" dirty="0"/>
              <a:t> 5);</a:t>
            </a:r>
          </a:p>
          <a:p>
            <a:r>
              <a:rPr lang="pt-PT" sz="3200" dirty="0"/>
              <a:t>a execução de um teste não deve causar efeito colateral em outro;</a:t>
            </a:r>
          </a:p>
          <a:p>
            <a:r>
              <a:rPr lang="pt-PT" sz="3200" dirty="0"/>
              <a:t>isto quer dizer que um teste não deve alterar variáveis que espera-se que outro teste use (ver @</a:t>
            </a:r>
            <a:r>
              <a:rPr lang="pt-PT" sz="3200" dirty="0" err="1"/>
              <a:t>Before</a:t>
            </a:r>
            <a:r>
              <a:rPr lang="pt-PT" sz="3200" dirty="0"/>
              <a:t>, @</a:t>
            </a:r>
            <a:r>
              <a:rPr lang="pt-PT" sz="3200" dirty="0" err="1"/>
              <a:t>BeforeClass</a:t>
            </a:r>
            <a:r>
              <a:rPr lang="pt-PT" sz="3200" dirty="0"/>
              <a:t>, @</a:t>
            </a:r>
            <a:r>
              <a:rPr lang="pt-PT" sz="3200" dirty="0" err="1"/>
              <a:t>After</a:t>
            </a:r>
            <a:r>
              <a:rPr lang="pt-PT" sz="3200" dirty="0"/>
              <a:t> e @</a:t>
            </a:r>
            <a:r>
              <a:rPr lang="pt-PT" sz="3200" dirty="0" err="1"/>
              <a:t>AfterClass</a:t>
            </a:r>
            <a:r>
              <a:rPr lang="pt-PT" sz="3200" dirty="0"/>
              <a:t> no </a:t>
            </a:r>
            <a:r>
              <a:rPr lang="pt-PT" sz="3200" dirty="0" err="1"/>
              <a:t>Junit</a:t>
            </a:r>
            <a:r>
              <a:rPr lang="pt-PT" sz="3200" dirty="0"/>
              <a:t> 4)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3200" b="1" dirty="0" err="1"/>
              <a:t>Repeatable</a:t>
            </a:r>
            <a:r>
              <a:rPr lang="pt-PT" sz="3200" dirty="0"/>
              <a:t>: devem ser possível de reproduzir em qualquer ambiente: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no ambiente de produção;</a:t>
            </a:r>
          </a:p>
          <a:p>
            <a:r>
              <a:rPr lang="pt-PT" sz="3200" dirty="0"/>
              <a:t>no QA (</a:t>
            </a:r>
            <a:r>
              <a:rPr lang="pt-PT" sz="3200" i="1" dirty="0" err="1"/>
              <a:t>Quality</a:t>
            </a:r>
            <a:r>
              <a:rPr lang="pt-PT" sz="3200" i="1" dirty="0"/>
              <a:t> </a:t>
            </a:r>
            <a:r>
              <a:rPr lang="pt-PT" sz="3200" i="1" dirty="0" err="1"/>
              <a:t>Assurance</a:t>
            </a:r>
            <a:r>
              <a:rPr lang="pt-PT" sz="3200" dirty="0"/>
              <a:t>);</a:t>
            </a:r>
          </a:p>
          <a:p>
            <a:r>
              <a:rPr lang="pt-PT" sz="3200" dirty="0"/>
              <a:t>no seu laptop sem conexão de rede.</a:t>
            </a:r>
          </a:p>
          <a:p>
            <a:r>
              <a:rPr lang="pt-PT" sz="3200" dirty="0"/>
              <a:t>você não deve ser dependente de um ambiente específico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sz="3200" b="1" dirty="0"/>
              <a:t>Self-</a:t>
            </a:r>
            <a:r>
              <a:rPr lang="pt-PT" sz="3200" b="1" dirty="0" err="1"/>
              <a:t>Validating</a:t>
            </a:r>
            <a:r>
              <a:rPr lang="pt-PT" sz="3200" dirty="0"/>
              <a:t>: o resultado de um teste deve ser booleano: </a:t>
            </a:r>
            <a:r>
              <a:rPr lang="pt-PT" sz="3200" dirty="0" err="1"/>
              <a:t>true</a:t>
            </a:r>
            <a:r>
              <a:rPr lang="pt-PT" sz="3200" dirty="0"/>
              <a:t> ou false (o teste passou ou não).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Se não passou, o teste pode incluir uma </a:t>
            </a:r>
            <a:r>
              <a:rPr lang="pt-PT" sz="3200" dirty="0" err="1"/>
              <a:t>msg</a:t>
            </a:r>
            <a:r>
              <a:rPr lang="pt-PT" sz="3200" dirty="0"/>
              <a:t> adicional pra indicar o motivo</a:t>
            </a:r>
          </a:p>
          <a:p>
            <a:r>
              <a:rPr lang="pt-PT" sz="3200" dirty="0"/>
              <a:t>Você não deve ter qualquer trabalho manual para saber se um teste passou ou não</a:t>
            </a:r>
          </a:p>
          <a:p>
            <a:r>
              <a:rPr lang="pt-PT" sz="3200" dirty="0"/>
              <a:t>Pra isso que serve o </a:t>
            </a:r>
            <a:r>
              <a:rPr lang="pt-PT" sz="3200" dirty="0" err="1"/>
              <a:t>JUnit</a:t>
            </a:r>
            <a:r>
              <a:rPr lang="pt-PT" sz="3200" dirty="0"/>
              <a:t>: automatizar a verificação do status dos testes (além de fornecer uma API para a escrita e execução dos testes)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br>
              <a:rPr lang="pt-PT" b="1" dirty="0"/>
            </a:br>
            <a:r>
              <a:rPr lang="pt-PT" b="1" dirty="0"/>
              <a:t>F.I.R.S.T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814945"/>
            <a:ext cx="10656314" cy="46355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PT" sz="3200" b="1" dirty="0" err="1"/>
              <a:t>Timely</a:t>
            </a:r>
            <a:r>
              <a:rPr lang="pt-PT" sz="3200" dirty="0"/>
              <a:t>: testes devem ser escritos no momento correto.</a:t>
            </a:r>
            <a:br>
              <a:rPr lang="pt-PT" sz="3200" dirty="0"/>
            </a:br>
            <a:endParaRPr lang="pt-PT" sz="3200" dirty="0"/>
          </a:p>
          <a:p>
            <a:r>
              <a:rPr lang="pt-PT" sz="3200" dirty="0"/>
              <a:t>Devem ser escritos antes do código</a:t>
            </a:r>
          </a:p>
          <a:p>
            <a:r>
              <a:rPr lang="pt-PT" sz="3200" dirty="0"/>
              <a:t>Se você escrever os testes depois do código, você possivelmente encontrará dificuldades em como testar o código.</a:t>
            </a:r>
          </a:p>
          <a:p>
            <a:r>
              <a:rPr lang="pt-PT" sz="3200" dirty="0"/>
              <a:t>Isto ocorre principalmente porque quando inicia-se pelo código, o programador quer implementar uma funcionalidade até estar pronta.</a:t>
            </a:r>
          </a:p>
          <a:p>
            <a:r>
              <a:rPr lang="pt-PT" sz="3200" dirty="0"/>
              <a:t>Isto levar aos “</a:t>
            </a:r>
            <a:r>
              <a:rPr lang="pt-PT" sz="3200" dirty="0" err="1"/>
              <a:t>God</a:t>
            </a:r>
            <a:r>
              <a:rPr lang="pt-PT" sz="3200" dirty="0"/>
              <a:t> </a:t>
            </a:r>
            <a:r>
              <a:rPr lang="pt-PT" sz="3200" dirty="0" err="1"/>
              <a:t>Methods</a:t>
            </a:r>
            <a:r>
              <a:rPr lang="pt-PT" sz="3200" dirty="0"/>
              <a:t>” gigantes que falamos antes</a:t>
            </a:r>
          </a:p>
          <a:p>
            <a:r>
              <a:rPr lang="pt-PT" sz="3200" dirty="0"/>
              <a:t>Você nem sabe por onde começar a testar tais métodos.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O código de um teste deve ser sucinto e explícito</a:t>
            </a:r>
          </a:p>
          <a:p>
            <a:r>
              <a:rPr lang="pt-PT" sz="3200" dirty="0"/>
              <a:t>Ele deve deixar clara qual a intenção do programador (</a:t>
            </a:r>
            <a:r>
              <a:rPr lang="pt-PT" sz="3200" dirty="0" err="1"/>
              <a:t>Clean</a:t>
            </a:r>
            <a:r>
              <a:rPr lang="pt-PT" sz="3200" dirty="0"/>
              <a:t> </a:t>
            </a:r>
            <a:r>
              <a:rPr lang="pt-PT" sz="3200" dirty="0" err="1"/>
              <a:t>Code</a:t>
            </a:r>
            <a:r>
              <a:rPr lang="pt-PT" sz="3200" dirty="0"/>
              <a:t>), o que o teste precisa verificar</a:t>
            </a:r>
          </a:p>
          <a:p>
            <a:r>
              <a:rPr lang="pt-PT" sz="3200" dirty="0"/>
              <a:t>Deve-se evitar a armadilha de copiar expressões no código para dentro do teste.</a:t>
            </a:r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Para exemplificação, considere um método simplório que deve receber um valor e então calcular um dado percentual sobre tal valor.</a:t>
            </a:r>
          </a:p>
          <a:p>
            <a:r>
              <a:rPr lang="pt-PT" sz="3200" dirty="0"/>
              <a:t>O método poderia ter a assinatura</a:t>
            </a:r>
            <a:br>
              <a:rPr lang="pt-PT" sz="3200" dirty="0"/>
            </a:br>
            <a:r>
              <a:rPr lang="pt-PT" sz="3200" dirty="0"/>
              <a:t> </a:t>
            </a:r>
            <a:r>
              <a:rPr lang="pt-PT" sz="3000" i="1" dirty="0" err="1"/>
              <a:t>double</a:t>
            </a:r>
            <a:r>
              <a:rPr lang="pt-PT" sz="3000" i="1" dirty="0"/>
              <a:t> percentual(</a:t>
            </a:r>
            <a:r>
              <a:rPr lang="pt-PT" sz="3000" i="1" dirty="0" err="1"/>
              <a:t>double</a:t>
            </a:r>
            <a:r>
              <a:rPr lang="pt-PT" sz="3000" i="1" dirty="0"/>
              <a:t> valor; </a:t>
            </a:r>
            <a:r>
              <a:rPr lang="pt-PT" sz="3000" i="1" dirty="0" err="1"/>
              <a:t>double</a:t>
            </a:r>
            <a:r>
              <a:rPr lang="pt-PT" sz="3000" i="1" dirty="0"/>
              <a:t> percentual)</a:t>
            </a:r>
          </a:p>
          <a:p>
            <a:r>
              <a:rPr lang="pt-PT" sz="3000" dirty="0"/>
              <a:t>Considere agora que você use o operador % achando que significa percentual 😳😭 (é, stress, pressão e cansaço fazem isso)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Então você copia o cálculo “</a:t>
            </a:r>
            <a:r>
              <a:rPr lang="pt-PT" sz="3200" i="1" dirty="0"/>
              <a:t>valor % percentual” </a:t>
            </a:r>
            <a:r>
              <a:rPr lang="pt-PT" sz="3200" dirty="0"/>
              <a:t>do código para o teste e verifica se o resultado do método é igual ao resultado deste cálculo.</a:t>
            </a:r>
            <a:endParaRPr lang="pt-PT" sz="3200" i="1" dirty="0"/>
          </a:p>
          <a:p>
            <a:r>
              <a:rPr lang="pt-PT" sz="3200" dirty="0"/>
              <a:t>Desta forma, você está apenas fazendo programação “Copia e Cola” e não TDD</a:t>
            </a:r>
          </a:p>
          <a:p>
            <a:r>
              <a:rPr lang="pt-PT" sz="3200" dirty="0"/>
              <a:t>Está apenas trocando 6 por meia-dúzia</a:t>
            </a:r>
          </a:p>
          <a:p>
            <a:endParaRPr lang="pt-PT" sz="3200" dirty="0"/>
          </a:p>
          <a:p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Se o método retorna o resultado de “</a:t>
            </a:r>
            <a:r>
              <a:rPr lang="pt-PT" sz="3200" i="1" dirty="0"/>
              <a:t>valor % percentual”</a:t>
            </a:r>
            <a:r>
              <a:rPr lang="pt-PT" sz="3200" dirty="0"/>
              <a:t>, o teste deve declarar e inicializar tais variáveis, com quaisquer valores que façam sentido.</a:t>
            </a:r>
          </a:p>
          <a:p>
            <a:r>
              <a:rPr lang="pt-PT" sz="3200" dirty="0"/>
              <a:t>Por exemplo, tais valores podem ser 50 e 10, assim, o resultado será 5 (10% de 50 é 5).</a:t>
            </a:r>
          </a:p>
          <a:p>
            <a:r>
              <a:rPr lang="pt-PT" sz="3200" dirty="0"/>
              <a:t>O correto é o teste incluir uma variável resultado = 5 e não </a:t>
            </a:r>
            <a:r>
              <a:rPr lang="pt-PT" sz="3200" i="1" dirty="0"/>
              <a:t>resultado = valor % percentual</a:t>
            </a:r>
            <a:endParaRPr lang="pt-PT" sz="3200" dirty="0"/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1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Copiar expressões do código para o teste não faz sentido, apesar de poder funcionar de início.</a:t>
            </a:r>
          </a:p>
          <a:p>
            <a:r>
              <a:rPr lang="pt-PT" sz="3200" dirty="0"/>
              <a:t>Se o código estiver errado, você apenas replicou o erro no teste. </a:t>
            </a:r>
          </a:p>
          <a:p>
            <a:r>
              <a:rPr lang="pt-PT" sz="3200" dirty="0"/>
              <a:t>Como o teste faz o mesmo cálculo errado que foi copiado do código, ele dará o mesmo resultado.</a:t>
            </a:r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58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3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F1562273-B50E-4C45-BB74-9F6FA5A02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" y="83298"/>
            <a:ext cx="6379564" cy="498593"/>
          </a:xfrm>
        </p:spPr>
        <p:txBody>
          <a:bodyPr>
            <a:normAutofit fontScale="90000"/>
          </a:bodyPr>
          <a:lstStyle/>
          <a:p>
            <a:pPr algn="l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435" y="970504"/>
            <a:ext cx="5247750" cy="2428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/>
              <a:t>Neste caso, qual será o status do teste?</a:t>
            </a:r>
            <a:br>
              <a:rPr lang="pt-PT" sz="3200" dirty="0"/>
            </a:br>
            <a:endParaRPr lang="pt-PT" sz="3200" dirty="0"/>
          </a:p>
          <a:p>
            <a:pPr marL="0" indent="0">
              <a:buNone/>
            </a:pPr>
            <a:r>
              <a:rPr lang="pt-PT" sz="3200" dirty="0"/>
              <a:t>Este status estará correto?</a:t>
            </a:r>
          </a:p>
          <a:p>
            <a:pPr marL="0" indent="0">
              <a:buNone/>
            </a:pPr>
            <a:endParaRPr lang="pt-PT" sz="3200" dirty="0"/>
          </a:p>
          <a:p>
            <a:endParaRPr lang="pt-PT" sz="3200" dirty="0"/>
          </a:p>
          <a:p>
            <a:pPr marL="0" indent="0">
              <a:buNone/>
            </a:pPr>
            <a:endParaRPr lang="pt-PT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F7EE1-B366-4345-A513-676AB9459051}"/>
              </a:ext>
            </a:extLst>
          </p:cNvPr>
          <p:cNvSpPr/>
          <p:nvPr/>
        </p:nvSpPr>
        <p:spPr>
          <a:xfrm>
            <a:off x="8146480" y="6514053"/>
            <a:ext cx="3990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www.versterkdeopvoeding.nl</a:t>
            </a:r>
            <a:r>
              <a:rPr lang="pt-BR" sz="1000" dirty="0"/>
              <a:t>/</a:t>
            </a:r>
            <a:r>
              <a:rPr lang="pt-BR" sz="1000" dirty="0" err="1"/>
              <a:t>category</a:t>
            </a:r>
            <a:r>
              <a:rPr lang="pt-BR" sz="1000" dirty="0"/>
              <a:t>/</a:t>
            </a:r>
            <a:r>
              <a:rPr lang="pt-BR" sz="1000" dirty="0" err="1"/>
              <a:t>algemeen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76157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Procure incluir apenas um </a:t>
            </a:r>
            <a:r>
              <a:rPr lang="pt-PT" sz="3200" dirty="0" err="1"/>
              <a:t>assert</a:t>
            </a:r>
            <a:r>
              <a:rPr lang="pt-PT" sz="3200" dirty="0"/>
              <a:t> em cada teste</a:t>
            </a:r>
          </a:p>
          <a:p>
            <a:r>
              <a:rPr lang="pt-PT" sz="3200" dirty="0"/>
              <a:t>Se você precisa testar diversos conjuntos de valores, possivelmente cada conjunto pode ser escrito em um teste separado</a:t>
            </a:r>
          </a:p>
          <a:p>
            <a:r>
              <a:rPr lang="pt-PT" sz="3200" dirty="0"/>
              <a:t>No </a:t>
            </a:r>
            <a:r>
              <a:rPr lang="pt-PT" sz="3200" dirty="0" err="1"/>
              <a:t>JUnit</a:t>
            </a:r>
            <a:r>
              <a:rPr lang="pt-PT" sz="3200" dirty="0"/>
              <a:t> 5 é possível escrever um único teste e passar conjuntos de valores por parâmetro, mas isto está fora do escopo da disciplina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04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fontScale="92500"/>
          </a:bodyPr>
          <a:lstStyle/>
          <a:p>
            <a:r>
              <a:rPr lang="pt-PT" sz="3200" dirty="0"/>
              <a:t>Se você realmente precisar incluir mais de um </a:t>
            </a:r>
            <a:r>
              <a:rPr lang="pt-PT" sz="3200" dirty="0" err="1"/>
              <a:t>assert</a:t>
            </a:r>
            <a:r>
              <a:rPr lang="pt-PT" sz="3200" dirty="0"/>
              <a:t> para um teste e tiver de fato um motivo para isto, vá em frente. Boas práticas são recomendações, não leis.</a:t>
            </a:r>
          </a:p>
          <a:p>
            <a:r>
              <a:rPr lang="pt-PT" sz="3200" dirty="0"/>
              <a:t>Na prática você acabará incluindo mais de um </a:t>
            </a:r>
            <a:r>
              <a:rPr lang="pt-PT" sz="3200" dirty="0" err="1"/>
              <a:t>assert</a:t>
            </a:r>
            <a:r>
              <a:rPr lang="pt-PT" sz="3200" dirty="0"/>
              <a:t> em alguns testes</a:t>
            </a:r>
          </a:p>
          <a:p>
            <a:r>
              <a:rPr lang="pt-PT" sz="3200" dirty="0"/>
              <a:t>Até mesmo o </a:t>
            </a:r>
            <a:r>
              <a:rPr lang="pt-PT" sz="3200" dirty="0" err="1"/>
              <a:t>JUnit</a:t>
            </a:r>
            <a:r>
              <a:rPr lang="pt-PT" sz="3200" dirty="0"/>
              <a:t> 5 possui um </a:t>
            </a:r>
            <a:r>
              <a:rPr lang="pt-PT" sz="3200" dirty="0" err="1"/>
              <a:t>assertAll</a:t>
            </a:r>
            <a:r>
              <a:rPr lang="pt-PT" sz="3200" dirty="0"/>
              <a:t> que permite incluir vários </a:t>
            </a:r>
            <a:r>
              <a:rPr lang="pt-PT" sz="3200" dirty="0" err="1"/>
              <a:t>asserts</a:t>
            </a:r>
            <a:r>
              <a:rPr lang="pt-PT" sz="3200" dirty="0"/>
              <a:t> em um mesmo teste e permitir que todos eles sejam executados, independentemente de algum falhar (a falha de um </a:t>
            </a:r>
            <a:r>
              <a:rPr lang="pt-PT" sz="3200" dirty="0" err="1"/>
              <a:t>assert</a:t>
            </a:r>
            <a:r>
              <a:rPr lang="pt-PT" sz="3200" dirty="0"/>
              <a:t> comum interrompe o teste)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8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Usar apenas 1 ou mais </a:t>
            </a:r>
            <a:r>
              <a:rPr lang="pt-PT" sz="3200" dirty="0" err="1"/>
              <a:t>asserts</a:t>
            </a:r>
            <a:r>
              <a:rPr lang="pt-PT" sz="3200" dirty="0"/>
              <a:t> por teste é algo controverso</a:t>
            </a:r>
          </a:p>
          <a:p>
            <a:r>
              <a:rPr lang="pt-PT" sz="3200" dirty="0"/>
              <a:t>Há bons motivos para usar múltiplos </a:t>
            </a:r>
            <a:r>
              <a:rPr lang="pt-PT" sz="3200" dirty="0" err="1"/>
              <a:t>asserts</a:t>
            </a:r>
            <a:r>
              <a:rPr lang="pt-PT" sz="3200" dirty="0"/>
              <a:t>, como reduzir a quantidade de </a:t>
            </a:r>
            <a:r>
              <a:rPr lang="pt-PT" sz="3200" i="1" dirty="0" err="1"/>
              <a:t>boilerplate</a:t>
            </a:r>
            <a:r>
              <a:rPr lang="pt-PT" sz="3200" dirty="0"/>
              <a:t>: aqueles códigos que se repetem o tempo todo, como é o código de inúmeros testes</a:t>
            </a:r>
          </a:p>
          <a:p>
            <a:r>
              <a:rPr lang="pt-PT" sz="3200" dirty="0"/>
              <a:t>Mas o teste pode começar a crescer e ficar confuso, sem deixar explícito o que está sendo testado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3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“Um teste unitário apropriado deve falhar por apenas um motivo”, que tem tudo a ver com o SRP. </a:t>
            </a:r>
            <a:r>
              <a:rPr lang="pt-PT" sz="3200" dirty="0">
                <a:hlinkClick r:id="rId2"/>
              </a:rPr>
              <a:t>http://bit.ly/2IsdeSy</a:t>
            </a:r>
            <a:r>
              <a:rPr lang="pt-PT" sz="3200" dirty="0"/>
              <a:t> </a:t>
            </a:r>
          </a:p>
          <a:p>
            <a:r>
              <a:rPr lang="pt-PT" sz="3200" dirty="0"/>
              <a:t>“É recomendável que você teste um único conceito lógico em um mesmo teste. Você pode ter múltiplos </a:t>
            </a:r>
            <a:r>
              <a:rPr lang="pt-PT" sz="3200" dirty="0" err="1"/>
              <a:t>asserts</a:t>
            </a:r>
            <a:r>
              <a:rPr lang="pt-PT" sz="3200" dirty="0"/>
              <a:t> para um mesmo objeto.” </a:t>
            </a:r>
            <a:r>
              <a:rPr lang="pt-PT" sz="3200" dirty="0" err="1"/>
              <a:t>Roy</a:t>
            </a:r>
            <a:r>
              <a:rPr lang="pt-PT" sz="3200" dirty="0"/>
              <a:t> </a:t>
            </a:r>
            <a:r>
              <a:rPr lang="pt-PT" sz="3200" dirty="0" err="1"/>
              <a:t>Osherove</a:t>
            </a:r>
            <a:r>
              <a:rPr lang="pt-PT" sz="3200" dirty="0"/>
              <a:t>. </a:t>
            </a:r>
            <a:r>
              <a:rPr lang="pt-PT" sz="3200" dirty="0">
                <a:hlinkClick r:id="rId3"/>
              </a:rPr>
              <a:t>http://bit.ly/2wKv7qi</a:t>
            </a:r>
            <a:r>
              <a:rPr lang="pt-PT" sz="3200" dirty="0"/>
              <a:t> </a:t>
            </a:r>
          </a:p>
          <a:p>
            <a:r>
              <a:rPr lang="pt-PT" sz="3200" dirty="0"/>
              <a:t>Usar múltiplos </a:t>
            </a:r>
            <a:r>
              <a:rPr lang="pt-PT" sz="3200" dirty="0" err="1"/>
              <a:t>asserts</a:t>
            </a:r>
            <a:r>
              <a:rPr lang="pt-PT" sz="3200" dirty="0"/>
              <a:t> para diferentes métodos dentro de um mesmo teste já pode parecer suspeito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78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7"/>
            <a:ext cx="10656314" cy="4499642"/>
          </a:xfrm>
        </p:spPr>
        <p:txBody>
          <a:bodyPr>
            <a:normAutofit/>
          </a:bodyPr>
          <a:lstStyle/>
          <a:p>
            <a:r>
              <a:rPr lang="pt-PT" sz="3200" dirty="0"/>
              <a:t>A relação entre classes de negócio e classes de testes não necessariamente precisa ser 1 pra 1</a:t>
            </a:r>
          </a:p>
          <a:p>
            <a:r>
              <a:rPr lang="pt-PT" sz="3200" dirty="0"/>
              <a:t>Se sua classe de teste começar a crescer muito, você pode </a:t>
            </a:r>
            <a:r>
              <a:rPr lang="pt-PT" sz="3200" dirty="0" err="1"/>
              <a:t>dividí-la</a:t>
            </a:r>
            <a:r>
              <a:rPr lang="pt-PT" sz="3200" dirty="0"/>
              <a:t> em múltiplas classes de teste para uma mesma classe de negócio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Boas práticas do </a:t>
            </a:r>
            <a:r>
              <a:rPr lang="pt-PT" b="1" dirty="0" err="1"/>
              <a:t>tdd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12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65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i="1" dirty="0"/>
              <a:t>Any fool can write code that a computer can understand. Good programmers write code that humans can understand.</a:t>
            </a:r>
            <a:r>
              <a:rPr lang="en-US" sz="3600" dirty="0"/>
              <a:t>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2853</Words>
  <Application>Microsoft Macintosh PowerPoint</Application>
  <PresentationFormat>Widescreen</PresentationFormat>
  <Paragraphs>371</Paragraphs>
  <Slides>65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</vt:lpstr>
      <vt:lpstr>Introdução ao TDD</vt:lpstr>
      <vt:lpstr>O que esse código faz?</vt:lpstr>
      <vt:lpstr>E agora?</vt:lpstr>
      <vt:lpstr>Como implementar métodos</vt:lpstr>
      <vt:lpstr>Como implementar métodos</vt:lpstr>
      <vt:lpstr>Como implementar métodos</vt:lpstr>
      <vt:lpstr>porque implementar métodos assim?</vt:lpstr>
      <vt:lpstr>porque implementar métodos assim?</vt:lpstr>
      <vt:lpstr>PowerPoint Presentation</vt:lpstr>
      <vt:lpstr>PowerPoint Presentation</vt:lpstr>
      <vt:lpstr>O tempo que passamos lendo Código é muito maior que o tempo escrevendo Código. Tornar o Código mais fácil de ler, torna mais fácil escrever Código.</vt:lpstr>
      <vt:lpstr>PowerPoint Presentation</vt:lpstr>
      <vt:lpstr>porque implementar métodos assim?</vt:lpstr>
      <vt:lpstr>Código Duplicado</vt:lpstr>
      <vt:lpstr>Código Duplicado</vt:lpstr>
      <vt:lpstr>Código Duplicado</vt:lpstr>
      <vt:lpstr>o que tdd tem a ver com OOP e etc.?</vt:lpstr>
      <vt:lpstr>o que tdd tem a ver com OOP e etc.?</vt:lpstr>
      <vt:lpstr>o que tdd tem a ver com OOP e etc.?</vt:lpstr>
      <vt:lpstr>Porque aplicar tdd? 🤔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Enfim ... Porque aplicar tdd?</vt:lpstr>
      <vt:lpstr>Enfim ... Porque aplicar tdd?</vt:lpstr>
      <vt:lpstr>Enfim ... Porque aplicar tdd?</vt:lpstr>
      <vt:lpstr>Enfim ... Porque aplicar tdd?</vt:lpstr>
      <vt:lpstr>PowerPoint Presentation</vt:lpstr>
      <vt:lpstr>PowerPoint Presentation</vt:lpstr>
      <vt:lpstr>PowerPoint Presentation</vt:lpstr>
      <vt:lpstr>PowerPoint Presentation</vt:lpstr>
      <vt:lpstr>como Aplicar tdd?</vt:lpstr>
      <vt:lpstr>como Aplicar tdd? Etapa 1: Red</vt:lpstr>
      <vt:lpstr>como Aplicar tdd? Etapa 2: Green</vt:lpstr>
      <vt:lpstr>como Aplicar tdd? Etapa 3: Refactor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Testes apenas são capazes de mostrar a presença de erros, não sua ausência.</vt:lpstr>
      <vt:lpstr>Ver um teste falhar é o teste que testa se o teste testa aquilo que é suposto testar. 🤔</vt:lpstr>
      <vt:lpstr>PowerPoint Presentation</vt:lpstr>
      <vt:lpstr>PowerPoint Presentation</vt:lpstr>
      <vt:lpstr>Boas práticas do tdd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 F.I.R.S.T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Boas práticas do tdd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33</cp:revision>
  <dcterms:created xsi:type="dcterms:W3CDTF">2019-06-08T18:45:18Z</dcterms:created>
  <dcterms:modified xsi:type="dcterms:W3CDTF">2019-10-15T19:43:55Z</dcterms:modified>
</cp:coreProperties>
</file>